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58" r:id="rId5"/>
    <p:sldId id="264" r:id="rId6"/>
    <p:sldId id="265" r:id="rId7"/>
    <p:sldId id="266" r:id="rId8"/>
    <p:sldId id="267" r:id="rId9"/>
    <p:sldId id="269" r:id="rId10"/>
    <p:sldId id="268" r:id="rId11"/>
    <p:sldId id="261" r:id="rId12"/>
    <p:sldId id="262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598" autoAdjust="0"/>
  </p:normalViewPr>
  <p:slideViewPr>
    <p:cSldViewPr snapToGrid="0">
      <p:cViewPr varScale="1">
        <p:scale>
          <a:sx n="81" d="100"/>
          <a:sy n="81" d="100"/>
        </p:scale>
        <p:origin x="52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9" d="100"/>
        <a:sy n="6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D2FD87-9676-46DC-A4E1-1D0B91D9893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4A8AB90-2464-4FFF-AF22-B2FE127B16EB}">
      <dgm:prSet/>
      <dgm:spPr/>
      <dgm:t>
        <a:bodyPr/>
        <a:lstStyle/>
        <a:p>
          <a:r>
            <a:rPr lang="en-US"/>
            <a:t>Visual Crossing-Weather API</a:t>
          </a:r>
        </a:p>
      </dgm:t>
    </dgm:pt>
    <dgm:pt modelId="{4005D70E-D7C3-4BB1-8B90-AC11BDA29A6D}" type="parTrans" cxnId="{BF53E602-CBC1-4662-A14A-FC317A197F4F}">
      <dgm:prSet/>
      <dgm:spPr/>
      <dgm:t>
        <a:bodyPr/>
        <a:lstStyle/>
        <a:p>
          <a:endParaRPr lang="en-US"/>
        </a:p>
      </dgm:t>
    </dgm:pt>
    <dgm:pt modelId="{65DC169D-E8A5-4467-9204-620F4FB46B1B}" type="sibTrans" cxnId="{BF53E602-CBC1-4662-A14A-FC317A197F4F}">
      <dgm:prSet/>
      <dgm:spPr/>
      <dgm:t>
        <a:bodyPr/>
        <a:lstStyle/>
        <a:p>
          <a:endParaRPr lang="en-US"/>
        </a:p>
      </dgm:t>
    </dgm:pt>
    <dgm:pt modelId="{A70502D4-3482-4983-8E11-7700B85F7034}">
      <dgm:prSet/>
      <dgm:spPr/>
      <dgm:t>
        <a:bodyPr/>
        <a:lstStyle/>
        <a:p>
          <a:r>
            <a:rPr lang="en-US"/>
            <a:t>Google Place API</a:t>
          </a:r>
        </a:p>
      </dgm:t>
    </dgm:pt>
    <dgm:pt modelId="{7E8E23DB-D1B7-41EA-ACC4-E27550E810F7}" type="parTrans" cxnId="{144E0B54-E6E8-4259-9F0E-AA546B452B61}">
      <dgm:prSet/>
      <dgm:spPr/>
      <dgm:t>
        <a:bodyPr/>
        <a:lstStyle/>
        <a:p>
          <a:endParaRPr lang="en-US"/>
        </a:p>
      </dgm:t>
    </dgm:pt>
    <dgm:pt modelId="{EBA13688-963A-45A7-A976-469968DDF775}" type="sibTrans" cxnId="{144E0B54-E6E8-4259-9F0E-AA546B452B61}">
      <dgm:prSet/>
      <dgm:spPr/>
      <dgm:t>
        <a:bodyPr/>
        <a:lstStyle/>
        <a:p>
          <a:endParaRPr lang="en-US"/>
        </a:p>
      </dgm:t>
    </dgm:pt>
    <dgm:pt modelId="{B9945112-2966-4D11-98AB-4F1EB497AD95}">
      <dgm:prSet/>
      <dgm:spPr/>
      <dgm:t>
        <a:bodyPr/>
        <a:lstStyle/>
        <a:p>
          <a:r>
            <a:rPr lang="en-US"/>
            <a:t>data.world (Crime in Atlanta 2009-2017-dataset by Bryan Tahb)</a:t>
          </a:r>
        </a:p>
      </dgm:t>
    </dgm:pt>
    <dgm:pt modelId="{9928CB90-24C3-49D1-9D4C-DC3791F2357D}" type="parTrans" cxnId="{DB59254C-E7B6-420E-A1FD-44EF74C1701D}">
      <dgm:prSet/>
      <dgm:spPr/>
      <dgm:t>
        <a:bodyPr/>
        <a:lstStyle/>
        <a:p>
          <a:endParaRPr lang="en-US"/>
        </a:p>
      </dgm:t>
    </dgm:pt>
    <dgm:pt modelId="{52B6EDA8-B401-4933-B574-3CB3BF12F1FD}" type="sibTrans" cxnId="{DB59254C-E7B6-420E-A1FD-44EF74C1701D}">
      <dgm:prSet/>
      <dgm:spPr/>
      <dgm:t>
        <a:bodyPr/>
        <a:lstStyle/>
        <a:p>
          <a:endParaRPr lang="en-US"/>
        </a:p>
      </dgm:t>
    </dgm:pt>
    <dgm:pt modelId="{5322AA02-A3EB-4A3D-A7AC-79F9FFBF49C0}" type="pres">
      <dgm:prSet presAssocID="{3BD2FD87-9676-46DC-A4E1-1D0B91D98930}" presName="linear" presStyleCnt="0">
        <dgm:presLayoutVars>
          <dgm:animLvl val="lvl"/>
          <dgm:resizeHandles val="exact"/>
        </dgm:presLayoutVars>
      </dgm:prSet>
      <dgm:spPr/>
    </dgm:pt>
    <dgm:pt modelId="{88DA7936-87B5-42F9-9C36-74F0065BECCB}" type="pres">
      <dgm:prSet presAssocID="{34A8AB90-2464-4FFF-AF22-B2FE127B16E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1EC8E38-4432-4814-A5DD-1FAF96D113AD}" type="pres">
      <dgm:prSet presAssocID="{65DC169D-E8A5-4467-9204-620F4FB46B1B}" presName="spacer" presStyleCnt="0"/>
      <dgm:spPr/>
    </dgm:pt>
    <dgm:pt modelId="{7E82A4D1-3397-4B99-A424-59C15C4FE545}" type="pres">
      <dgm:prSet presAssocID="{A70502D4-3482-4983-8E11-7700B85F703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907C2FE-AB92-4522-9A92-B82E77305B5D}" type="pres">
      <dgm:prSet presAssocID="{EBA13688-963A-45A7-A976-469968DDF775}" presName="spacer" presStyleCnt="0"/>
      <dgm:spPr/>
    </dgm:pt>
    <dgm:pt modelId="{5C810ADC-52C5-4BEA-856A-93FF7947EA1F}" type="pres">
      <dgm:prSet presAssocID="{B9945112-2966-4D11-98AB-4F1EB497AD9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F53E602-CBC1-4662-A14A-FC317A197F4F}" srcId="{3BD2FD87-9676-46DC-A4E1-1D0B91D98930}" destId="{34A8AB90-2464-4FFF-AF22-B2FE127B16EB}" srcOrd="0" destOrd="0" parTransId="{4005D70E-D7C3-4BB1-8B90-AC11BDA29A6D}" sibTransId="{65DC169D-E8A5-4467-9204-620F4FB46B1B}"/>
    <dgm:cxn modelId="{DCA88607-29BF-4FD3-8D76-3A538C4A82F7}" type="presOf" srcId="{A70502D4-3482-4983-8E11-7700B85F7034}" destId="{7E82A4D1-3397-4B99-A424-59C15C4FE545}" srcOrd="0" destOrd="0" presId="urn:microsoft.com/office/officeart/2005/8/layout/vList2"/>
    <dgm:cxn modelId="{DB59254C-E7B6-420E-A1FD-44EF74C1701D}" srcId="{3BD2FD87-9676-46DC-A4E1-1D0B91D98930}" destId="{B9945112-2966-4D11-98AB-4F1EB497AD95}" srcOrd="2" destOrd="0" parTransId="{9928CB90-24C3-49D1-9D4C-DC3791F2357D}" sibTransId="{52B6EDA8-B401-4933-B574-3CB3BF12F1FD}"/>
    <dgm:cxn modelId="{144E0B54-E6E8-4259-9F0E-AA546B452B61}" srcId="{3BD2FD87-9676-46DC-A4E1-1D0B91D98930}" destId="{A70502D4-3482-4983-8E11-7700B85F7034}" srcOrd="1" destOrd="0" parTransId="{7E8E23DB-D1B7-41EA-ACC4-E27550E810F7}" sibTransId="{EBA13688-963A-45A7-A976-469968DDF775}"/>
    <dgm:cxn modelId="{9E25D9A2-3659-4F0C-92C4-3B25844A42C2}" type="presOf" srcId="{3BD2FD87-9676-46DC-A4E1-1D0B91D98930}" destId="{5322AA02-A3EB-4A3D-A7AC-79F9FFBF49C0}" srcOrd="0" destOrd="0" presId="urn:microsoft.com/office/officeart/2005/8/layout/vList2"/>
    <dgm:cxn modelId="{F3DA06BC-3AE3-40BE-AC22-39ED1DA8CA87}" type="presOf" srcId="{B9945112-2966-4D11-98AB-4F1EB497AD95}" destId="{5C810ADC-52C5-4BEA-856A-93FF7947EA1F}" srcOrd="0" destOrd="0" presId="urn:microsoft.com/office/officeart/2005/8/layout/vList2"/>
    <dgm:cxn modelId="{ED68D4BC-06C1-4B0D-9E72-86663A77A43B}" type="presOf" srcId="{34A8AB90-2464-4FFF-AF22-B2FE127B16EB}" destId="{88DA7936-87B5-42F9-9C36-74F0065BECCB}" srcOrd="0" destOrd="0" presId="urn:microsoft.com/office/officeart/2005/8/layout/vList2"/>
    <dgm:cxn modelId="{5986AF79-DD41-4366-8B55-4AD9466CB590}" type="presParOf" srcId="{5322AA02-A3EB-4A3D-A7AC-79F9FFBF49C0}" destId="{88DA7936-87B5-42F9-9C36-74F0065BECCB}" srcOrd="0" destOrd="0" presId="urn:microsoft.com/office/officeart/2005/8/layout/vList2"/>
    <dgm:cxn modelId="{9CAC1159-463C-4D04-A4C7-5D9FEFC29312}" type="presParOf" srcId="{5322AA02-A3EB-4A3D-A7AC-79F9FFBF49C0}" destId="{31EC8E38-4432-4814-A5DD-1FAF96D113AD}" srcOrd="1" destOrd="0" presId="urn:microsoft.com/office/officeart/2005/8/layout/vList2"/>
    <dgm:cxn modelId="{A9429BB6-B80A-4637-A15B-815A36C89E3E}" type="presParOf" srcId="{5322AA02-A3EB-4A3D-A7AC-79F9FFBF49C0}" destId="{7E82A4D1-3397-4B99-A424-59C15C4FE545}" srcOrd="2" destOrd="0" presId="urn:microsoft.com/office/officeart/2005/8/layout/vList2"/>
    <dgm:cxn modelId="{92115221-C05A-453E-8B66-6044D877056E}" type="presParOf" srcId="{5322AA02-A3EB-4A3D-A7AC-79F9FFBF49C0}" destId="{F907C2FE-AB92-4522-9A92-B82E77305B5D}" srcOrd="3" destOrd="0" presId="urn:microsoft.com/office/officeart/2005/8/layout/vList2"/>
    <dgm:cxn modelId="{0BD67F91-75AE-48CD-8A6F-66DE35E1109B}" type="presParOf" srcId="{5322AA02-A3EB-4A3D-A7AC-79F9FFBF49C0}" destId="{5C810ADC-52C5-4BEA-856A-93FF7947EA1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DA7936-87B5-42F9-9C36-74F0065BECCB}">
      <dsp:nvSpPr>
        <dsp:cNvPr id="0" name=""/>
        <dsp:cNvSpPr/>
      </dsp:nvSpPr>
      <dsp:spPr>
        <a:xfrm>
          <a:off x="0" y="860367"/>
          <a:ext cx="7003777" cy="13109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Visual Crossing-Weather API</a:t>
          </a:r>
        </a:p>
      </dsp:txBody>
      <dsp:txXfrm>
        <a:off x="63994" y="924361"/>
        <a:ext cx="6875789" cy="1182942"/>
      </dsp:txXfrm>
    </dsp:sp>
    <dsp:sp modelId="{7E82A4D1-3397-4B99-A424-59C15C4FE545}">
      <dsp:nvSpPr>
        <dsp:cNvPr id="0" name=""/>
        <dsp:cNvSpPr/>
      </dsp:nvSpPr>
      <dsp:spPr>
        <a:xfrm>
          <a:off x="0" y="2266337"/>
          <a:ext cx="7003777" cy="1310930"/>
        </a:xfrm>
        <a:prstGeom prst="roundRect">
          <a:avLst/>
        </a:prstGeom>
        <a:solidFill>
          <a:schemeClr val="accent2">
            <a:hueOff val="-757902"/>
            <a:satOff val="-337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Google Place API</a:t>
          </a:r>
        </a:p>
      </dsp:txBody>
      <dsp:txXfrm>
        <a:off x="63994" y="2330331"/>
        <a:ext cx="6875789" cy="1182942"/>
      </dsp:txXfrm>
    </dsp:sp>
    <dsp:sp modelId="{5C810ADC-52C5-4BEA-856A-93FF7947EA1F}">
      <dsp:nvSpPr>
        <dsp:cNvPr id="0" name=""/>
        <dsp:cNvSpPr/>
      </dsp:nvSpPr>
      <dsp:spPr>
        <a:xfrm>
          <a:off x="0" y="3672307"/>
          <a:ext cx="7003777" cy="1310930"/>
        </a:xfrm>
        <a:prstGeom prst="roundRect">
          <a:avLst/>
        </a:prstGeom>
        <a:solidFill>
          <a:schemeClr val="accent2">
            <a:hueOff val="-1515804"/>
            <a:satOff val="-674"/>
            <a:lumOff val="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data.world (Crime in Atlanta 2009-2017-dataset by Bryan Tahb)</a:t>
          </a:r>
        </a:p>
      </dsp:txBody>
      <dsp:txXfrm>
        <a:off x="63994" y="3736301"/>
        <a:ext cx="6875789" cy="1182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40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88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53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2/13/2021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54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17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51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2/13/2021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24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0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2/13/2021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07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03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31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2/13/2021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933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A245AC3-2A12-4EC5-90F0-635CC8C2C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E2F09B-BB20-4BE5-AB02-3EB3D1DC4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FCE0364C-D449-4611-A8A5-C29F813090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78"/>
          <a:stretch/>
        </p:blipFill>
        <p:spPr>
          <a:xfrm>
            <a:off x="20" y="1376"/>
            <a:ext cx="12188932" cy="685662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30952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BA2F37-388F-4D5A-9ABF-F0ADA6CB8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4352" y="1546522"/>
            <a:ext cx="6327657" cy="400397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AD23D2-6BEF-470D-992C-8B2BC3BF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61296" y="1546522"/>
            <a:ext cx="6327656" cy="4016078"/>
          </a:xfrm>
          <a:prstGeom prst="rect">
            <a:avLst/>
          </a:prstGeom>
          <a:blipFill dpi="0" rotWithShape="1">
            <a:blip r:embed="rId5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21E41E-98B5-4F02-9C8B-F36005EA5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8401" y="1828799"/>
            <a:ext cx="5105400" cy="2491199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Crime, Weather, &amp; Ice Cream in  Atlanta, 2016.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25E31F-F80E-4586-9426-FF242A7D4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8401" y="4455151"/>
            <a:ext cx="5105400" cy="878849"/>
          </a:xfrm>
        </p:spPr>
        <p:txBody>
          <a:bodyPr anchor="t">
            <a:normAutofit fontScale="85000" lnSpcReduction="20000"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Presented By: </a:t>
            </a:r>
            <a:r>
              <a:rPr lang="en-US" sz="2200" b="1" dirty="0">
                <a:solidFill>
                  <a:srgbClr val="FFFFFF"/>
                </a:solidFill>
              </a:rPr>
              <a:t>Team Drop Bear </a:t>
            </a:r>
            <a:r>
              <a:rPr lang="en-US" sz="2200" dirty="0">
                <a:solidFill>
                  <a:srgbClr val="FFFFFF"/>
                </a:solidFill>
              </a:rPr>
              <a:t>(Carlos </a:t>
            </a:r>
            <a:r>
              <a:rPr lang="en-US" sz="2200" dirty="0" err="1">
                <a:solidFill>
                  <a:srgbClr val="FFFFFF"/>
                </a:solidFill>
              </a:rPr>
              <a:t>Pazos</a:t>
            </a:r>
            <a:r>
              <a:rPr lang="en-US" sz="2200" dirty="0">
                <a:solidFill>
                  <a:srgbClr val="FFFFFF"/>
                </a:solidFill>
              </a:rPr>
              <a:t>, Doris </a:t>
            </a:r>
            <a:r>
              <a:rPr lang="en-US" sz="2200" dirty="0" err="1">
                <a:solidFill>
                  <a:srgbClr val="FFFFFF"/>
                </a:solidFill>
              </a:rPr>
              <a:t>Akpovwa</a:t>
            </a:r>
            <a:r>
              <a:rPr lang="en-US" sz="2200" dirty="0">
                <a:solidFill>
                  <a:srgbClr val="FFFFFF"/>
                </a:solidFill>
              </a:rPr>
              <a:t>, Rabia Jamil, &amp; Isaiah Peek)</a:t>
            </a:r>
          </a:p>
        </p:txBody>
      </p:sp>
    </p:spTree>
    <p:extLst>
      <p:ext uri="{BB962C8B-B14F-4D97-AF65-F5344CB8AC3E}">
        <p14:creationId xmlns:p14="http://schemas.microsoft.com/office/powerpoint/2010/main" val="70093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C9A3AAF8-A95A-4D14-B506-617853B1A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853" y="0"/>
            <a:ext cx="7528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97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D3111-7257-4A53-91B8-6F1BB2888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4B7DA-72C3-4DF1-BEB6-F67EACD68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results state there is correlation between crime and ice cream shops, but there is no correlation between crime and weather, therefore, rejecting the null hypothesis. </a:t>
            </a:r>
          </a:p>
          <a:p>
            <a:r>
              <a:rPr lang="en-US" dirty="0"/>
              <a:t>ANOVA:</a:t>
            </a:r>
          </a:p>
          <a:p>
            <a:pPr lvl="1"/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We can reject Ho with p value of 0.0012, most likely Temperature has a level of correlation with amount of crimes</a:t>
            </a:r>
            <a:endParaRPr lang="en-US" dirty="0"/>
          </a:p>
          <a:p>
            <a:pPr lvl="1"/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We can reject Ho with p value of 1.73e-116, most likely the number of Ice Cream Shops in the vicinity of a crime has a level of correlation with amount of crimes</a:t>
            </a:r>
            <a:endParaRPr lang="en-US" dirty="0"/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 Chi-square:</a:t>
            </a:r>
          </a:p>
          <a:p>
            <a:pPr lvl="1"/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Since the chi-square value of 6850 at a confidence level of 95% exceeds the critical value of 5.99, we conclude that the differences seen in the number of crime counts per crime group are statistically significant for TEMPERATURE.</a:t>
            </a:r>
          </a:p>
          <a:p>
            <a:pPr lvl="1"/>
            <a:r>
              <a:rPr lang="en-US" b="0" i="0" dirty="0">
                <a:solidFill>
                  <a:srgbClr val="FFFFFF"/>
                </a:solidFill>
                <a:effectLst/>
                <a:latin typeface="-apple-system"/>
              </a:rPr>
              <a:t>Since the chi-square value of 10871 at a confidence level of 95% exceeds the critical value of 5.99, we conclude that the differences seen in the number of crime counts per crime group are statistically significant for ICE CREAM SHOP COUNTS.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F324B-B3D6-4E47-B544-DEDE1D416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514" y="210066"/>
            <a:ext cx="5597120" cy="148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40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29199-31FF-4157-BF2A-EE6356E65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791A1-B2BC-4279-AEF7-A94BA748F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limited to the assumptions of the study</a:t>
            </a:r>
          </a:p>
          <a:p>
            <a:r>
              <a:rPr lang="en-US" dirty="0"/>
              <a:t>We found a correlation of number of ice cream shops and crime, and other variables can be considered:</a:t>
            </a:r>
          </a:p>
          <a:p>
            <a:pPr lvl="1"/>
            <a:r>
              <a:rPr lang="en-US" dirty="0"/>
              <a:t>Other cities</a:t>
            </a:r>
          </a:p>
          <a:p>
            <a:pPr lvl="1"/>
            <a:r>
              <a:rPr lang="en-US" dirty="0"/>
              <a:t>Sales of Ice cream during the same time period</a:t>
            </a:r>
          </a:p>
          <a:p>
            <a:pPr lvl="1"/>
            <a:r>
              <a:rPr lang="en-US" dirty="0"/>
              <a:t>Other weather variables </a:t>
            </a:r>
          </a:p>
          <a:p>
            <a:pPr lvl="1"/>
            <a:r>
              <a:rPr lang="en-US" dirty="0"/>
              <a:t>Observations over multiple years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840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1F2B20F-AF89-486D-99F4-7E91B4463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92" y="3628577"/>
            <a:ext cx="5416445" cy="239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D57FE1-04BD-4B75-A6FD-11E34AD6A410}"/>
              </a:ext>
            </a:extLst>
          </p:cNvPr>
          <p:cNvSpPr txBox="1"/>
          <p:nvPr/>
        </p:nvSpPr>
        <p:spPr>
          <a:xfrm>
            <a:off x="6453151" y="6027003"/>
            <a:ext cx="5912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highlight>
                  <a:srgbClr val="C0C0C0"/>
                </a:highlight>
              </a:rPr>
              <a:t>Care for ice cream??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EE30844B-5FED-4103-8C1E-0E096A8A9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7"/>
          <a:stretch/>
        </p:blipFill>
        <p:spPr bwMode="auto">
          <a:xfrm>
            <a:off x="209863" y="221103"/>
            <a:ext cx="5941102" cy="415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129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D0DCC-5E57-4F2B-A010-553DA1F9C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890"/>
            <a:ext cx="10515600" cy="1325563"/>
          </a:xfrm>
        </p:spPr>
        <p:txBody>
          <a:bodyPr/>
          <a:lstStyle/>
          <a:p>
            <a:r>
              <a:rPr lang="en-US" dirty="0"/>
              <a:t>Research Question &amp; Hypothesis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0CF7431-0D3A-4BBB-94BE-7436C8A0F9F1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Did crime occur in high temperatures, close to ice-cream shops, in Atlanta 2016?</a:t>
            </a:r>
          </a:p>
          <a:p>
            <a:r>
              <a:rPr lang="en-US" dirty="0"/>
              <a:t>Ho: Crime does not correlate with weather and proximity to ice cream shops</a:t>
            </a:r>
          </a:p>
          <a:p>
            <a:r>
              <a:rPr lang="en-US" dirty="0"/>
              <a:t>Ha: Crime correlates with weather and proximity to ice cream shops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094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3C60-7B99-46C5-A503-AE5D25E4D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137161"/>
            <a:ext cx="9460230" cy="1193958"/>
          </a:xfrm>
        </p:spPr>
        <p:txBody>
          <a:bodyPr/>
          <a:lstStyle/>
          <a:p>
            <a:r>
              <a:rPr lang="en-US" b="0" i="0" dirty="0">
                <a:effectLst/>
                <a:latin typeface="Slack-Lato"/>
              </a:rPr>
              <a:t>ASSUMPTIONS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05FD6-C0EB-4516-B87F-8E83F1044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" y="1331118"/>
            <a:ext cx="10515600" cy="50696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0" i="0" dirty="0">
                <a:effectLst/>
                <a:latin typeface="Slack-Lato"/>
              </a:rPr>
              <a:t>1. Only considering crime in Atlanta for 2016</a:t>
            </a:r>
            <a:br>
              <a:rPr lang="en-US" sz="1800" dirty="0"/>
            </a:br>
            <a:r>
              <a:rPr lang="en-US" sz="1800" b="0" i="0" dirty="0">
                <a:effectLst/>
                <a:latin typeface="Slack-Lato"/>
              </a:rPr>
              <a:t>2. Focusing on 5 different types of crimes:</a:t>
            </a:r>
            <a:br>
              <a:rPr lang="en-US" sz="1800" dirty="0"/>
            </a:br>
            <a:r>
              <a:rPr lang="en-US" sz="1800" b="0" i="0" dirty="0">
                <a:effectLst/>
                <a:latin typeface="Slack-Lato"/>
              </a:rPr>
              <a:t>    - LARCENY-FROM VEHICLE</a:t>
            </a:r>
            <a:br>
              <a:rPr lang="en-US" sz="1800" dirty="0"/>
            </a:br>
            <a:r>
              <a:rPr lang="en-US" sz="1800" b="0" i="0" dirty="0">
                <a:effectLst/>
                <a:latin typeface="Slack-Lato"/>
              </a:rPr>
              <a:t>    - BURGLARY-RESIDENCE</a:t>
            </a:r>
            <a:br>
              <a:rPr lang="en-US" sz="1800" dirty="0"/>
            </a:br>
            <a:r>
              <a:rPr lang="en-US" sz="1800" b="0" i="0" dirty="0">
                <a:effectLst/>
                <a:latin typeface="Slack-Lato"/>
              </a:rPr>
              <a:t>    - ROBBERY-PEDESTRIAN</a:t>
            </a:r>
            <a:br>
              <a:rPr lang="en-US" sz="1800" dirty="0"/>
            </a:br>
            <a:r>
              <a:rPr lang="en-US" sz="1800" b="0" i="0" dirty="0">
                <a:effectLst/>
                <a:latin typeface="Slack-Lato"/>
              </a:rPr>
              <a:t>    - RAPE</a:t>
            </a:r>
            <a:br>
              <a:rPr lang="en-US" sz="1800" dirty="0"/>
            </a:br>
            <a:r>
              <a:rPr lang="en-US" sz="1800" b="0" i="0" dirty="0">
                <a:effectLst/>
                <a:latin typeface="Slack-Lato"/>
              </a:rPr>
              <a:t>    - HOMICIDE</a:t>
            </a:r>
            <a:br>
              <a:rPr lang="en-US" sz="1800" dirty="0"/>
            </a:br>
            <a:r>
              <a:rPr lang="en-US" sz="1800" b="0" i="0" dirty="0">
                <a:effectLst/>
                <a:latin typeface="Slack-Lato"/>
              </a:rPr>
              <a:t>3. We are using historical weather data including:</a:t>
            </a:r>
            <a:br>
              <a:rPr lang="en-US" sz="1800" dirty="0"/>
            </a:br>
            <a:r>
              <a:rPr lang="en-US" sz="1800" b="0" i="0" dirty="0">
                <a:effectLst/>
                <a:latin typeface="Slack-Lato"/>
              </a:rPr>
              <a:t>    - AVERAGE TEMPERATURE</a:t>
            </a:r>
            <a:br>
              <a:rPr lang="en-US" sz="1800" dirty="0"/>
            </a:br>
            <a:r>
              <a:rPr lang="en-US" sz="1800" b="0" i="0" dirty="0">
                <a:effectLst/>
                <a:latin typeface="Slack-Lato"/>
              </a:rPr>
              <a:t>    - HUMIDITY</a:t>
            </a:r>
            <a:br>
              <a:rPr lang="en-US" sz="1800" dirty="0"/>
            </a:br>
            <a:r>
              <a:rPr lang="en-US" sz="1800" b="0" i="0" dirty="0">
                <a:effectLst/>
                <a:latin typeface="Slack-Lato"/>
              </a:rPr>
              <a:t>    - PRECIPITATION</a:t>
            </a:r>
            <a:br>
              <a:rPr lang="en-US" sz="1800" dirty="0"/>
            </a:br>
            <a:r>
              <a:rPr lang="en-US" sz="1800" b="0" i="0" dirty="0">
                <a:effectLst/>
                <a:latin typeface="Slack-Lato"/>
              </a:rPr>
              <a:t>    - WIND SPEED</a:t>
            </a:r>
            <a:br>
              <a:rPr lang="en-US" sz="1800" dirty="0"/>
            </a:br>
            <a:r>
              <a:rPr lang="en-US" sz="1800" b="0" i="0" dirty="0">
                <a:effectLst/>
                <a:latin typeface="Slack-Lato"/>
              </a:rPr>
              <a:t>    - CLOUDINESS</a:t>
            </a:r>
            <a:br>
              <a:rPr lang="en-US" sz="1800" dirty="0"/>
            </a:br>
            <a:r>
              <a:rPr lang="en-US" sz="1800" b="0" i="0" dirty="0">
                <a:effectLst/>
                <a:latin typeface="Slack-Lato"/>
              </a:rPr>
              <a:t>4. We are focusing on ice cream shops using Google API:</a:t>
            </a:r>
            <a:br>
              <a:rPr lang="en-US" sz="1800" dirty="0"/>
            </a:br>
            <a:r>
              <a:rPr lang="en-US" sz="1800" b="0" i="0" dirty="0">
                <a:effectLst/>
                <a:latin typeface="Slack-Lato"/>
              </a:rPr>
              <a:t>    - Within a Radius of 1 Mile</a:t>
            </a:r>
            <a:br>
              <a:rPr lang="en-US" sz="1800" dirty="0"/>
            </a:br>
            <a:r>
              <a:rPr lang="en-US" sz="1800" b="0" i="0" dirty="0">
                <a:effectLst/>
                <a:latin typeface="Slack-Lato"/>
              </a:rPr>
              <a:t>    - Business Types: Cafe, Restaurant, Drugstore</a:t>
            </a:r>
            <a:endParaRPr lang="en-US" sz="1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F862F9-33EF-4EEF-9205-3CF0FB572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4775"/>
            <a:ext cx="6096000" cy="664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813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96732-1BA4-4884-B66F-811F8B0D9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2819399" cy="5577934"/>
          </a:xfrm>
        </p:spPr>
        <p:txBody>
          <a:bodyPr>
            <a:normAutofit/>
          </a:bodyPr>
          <a:lstStyle/>
          <a:p>
            <a:r>
              <a:rPr lang="en-US" sz="3700" dirty="0"/>
              <a:t>DATA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5B8511-180F-4AF0-83DF-9C2E8B7BE7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7388453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19663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6BAC-A20B-4A36-AE99-4449A725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Type-</a:t>
            </a:r>
            <a:r>
              <a:rPr lang="en-US" dirty="0" err="1"/>
              <a:t>Dataframe</a:t>
            </a: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37916D-B93A-46D5-A86A-B9127F5F6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235" y="2347525"/>
            <a:ext cx="10874581" cy="2784313"/>
          </a:xfrm>
        </p:spPr>
      </p:pic>
    </p:spTree>
    <p:extLst>
      <p:ext uri="{BB962C8B-B14F-4D97-AF65-F5344CB8AC3E}">
        <p14:creationId xmlns:p14="http://schemas.microsoft.com/office/powerpoint/2010/main" val="2608822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BA0AA-DF9D-4DAB-A97C-332A1F580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Chart, map&#10;&#10;Description automatically generated">
            <a:extLst>
              <a:ext uri="{FF2B5EF4-FFF2-40B4-BE49-F238E27FC236}">
                <a16:creationId xmlns:a16="http://schemas.microsoft.com/office/drawing/2014/main" id="{33DE8D52-820C-436A-AA19-F58CF39A5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80"/>
            <a:ext cx="12192000" cy="6736080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163D888-8B16-4DE3-92EC-DE818E24DB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3FF16D-7789-45CF-9329-E4856134175B}"/>
              </a:ext>
            </a:extLst>
          </p:cNvPr>
          <p:cNvSpPr txBox="1"/>
          <p:nvPr/>
        </p:nvSpPr>
        <p:spPr>
          <a:xfrm>
            <a:off x="3094892" y="152400"/>
            <a:ext cx="514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MAP OF ATLANTA &amp; CRIME DISTRIBUTION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6309A5-55AE-4C64-8078-CB75AC858611}"/>
              </a:ext>
            </a:extLst>
          </p:cNvPr>
          <p:cNvCxnSpPr>
            <a:cxnSpLocks/>
          </p:cNvCxnSpPr>
          <p:nvPr/>
        </p:nvCxnSpPr>
        <p:spPr>
          <a:xfrm flipH="1">
            <a:off x="6583680" y="521732"/>
            <a:ext cx="576775" cy="4770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86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10"/>
    </mc:Choice>
    <mc:Fallback xmlns="">
      <p:transition spd="slow" advTm="14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70F338-9587-421F-AA19-92B99A4FE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62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4ED5156B-8391-4AB3-ADA5-7E238CDF6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4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6C2FD6B-692F-4843-950A-CC63997F3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03120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171734"/>
      </a:dk2>
      <a:lt2>
        <a:srgbClr val="F0F3F2"/>
      </a:lt2>
      <a:accent1>
        <a:srgbClr val="E7296B"/>
      </a:accent1>
      <a:accent2>
        <a:srgbClr val="D517A8"/>
      </a:accent2>
      <a:accent3>
        <a:srgbClr val="C429E7"/>
      </a:accent3>
      <a:accent4>
        <a:srgbClr val="6317D5"/>
      </a:accent4>
      <a:accent5>
        <a:srgbClr val="292CE7"/>
      </a:accent5>
      <a:accent6>
        <a:srgbClr val="1769D5"/>
      </a:accent6>
      <a:hlink>
        <a:srgbClr val="6655C6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480</Words>
  <Application>Microsoft Office PowerPoint</Application>
  <PresentationFormat>Widescreen</PresentationFormat>
  <Paragraphs>30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-apple-system</vt:lpstr>
      <vt:lpstr>Arial</vt:lpstr>
      <vt:lpstr>Avenir Next LT Pro</vt:lpstr>
      <vt:lpstr>AvenirNext LT Pro Medium</vt:lpstr>
      <vt:lpstr>Slack-Lato</vt:lpstr>
      <vt:lpstr>BlockprintVTI</vt:lpstr>
      <vt:lpstr>Crime, Weather, &amp; Ice Cream in  Atlanta, 2016. </vt:lpstr>
      <vt:lpstr>Research Question &amp; Hypothesis</vt:lpstr>
      <vt:lpstr>ASSUMPTIONS</vt:lpstr>
      <vt:lpstr>DATA</vt:lpstr>
      <vt:lpstr>Crime Type-Dataframe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Future Research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&amp; Ice Cream in  Atlanta, 2016.</dc:title>
  <dc:creator>Rabia Jamil</dc:creator>
  <cp:lastModifiedBy>Rabia Jamil</cp:lastModifiedBy>
  <cp:revision>21</cp:revision>
  <dcterms:created xsi:type="dcterms:W3CDTF">2021-02-11T23:40:26Z</dcterms:created>
  <dcterms:modified xsi:type="dcterms:W3CDTF">2021-02-13T13:25:53Z</dcterms:modified>
</cp:coreProperties>
</file>